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2" r:id="rId4"/>
    <p:sldId id="261" r:id="rId5"/>
    <p:sldId id="263" r:id="rId6"/>
    <p:sldId id="267" r:id="rId7"/>
    <p:sldId id="268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6980" autoAdjust="0"/>
    <p:restoredTop sz="94660"/>
  </p:normalViewPr>
  <p:slideViewPr>
    <p:cSldViewPr snapToGrid="0">
      <p:cViewPr>
        <p:scale>
          <a:sx n="63" d="100"/>
          <a:sy n="63" d="100"/>
        </p:scale>
        <p:origin x="-1334" y="-6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DA29EB7-B0F1-48D8-971D-C2BED73F85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91E7993C-AEE6-475E-B89A-268AB95B57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02142FF-E3E2-4403-B9C1-96796B559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A641F-BA86-4173-88C6-8079B21A7DFC}" type="datetimeFigureOut">
              <a:rPr lang="ru-RU" smtClean="0"/>
              <a:pPr/>
              <a:t>30.09.2022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B810FFF-C6C7-4957-A937-F8DBE6419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0E1200F-EFC9-494C-940D-A40538F61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C145E-2D9F-4703-A7F6-778273F0BC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66018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58272CF-C686-451C-AD1D-E44A06547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BFAA5EC7-44C8-4FB1-894D-944A443092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8D06E9D-6B8E-4329-A175-FE3D97AD1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A641F-BA86-4173-88C6-8079B21A7DFC}" type="datetimeFigureOut">
              <a:rPr lang="ru-RU" smtClean="0"/>
              <a:pPr/>
              <a:t>30.09.2022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2D6B9FA-A660-4C3D-91E4-0340A6DD7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4996B8C-C059-4A10-8196-78D711B3E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C145E-2D9F-4703-A7F6-778273F0BC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07375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39B5C847-BB60-49E1-BF7D-A34D6A2EE6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0783E69E-2F9A-49E6-BF7C-665E619A8F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BCD3BC1-4868-475A-89AF-A4E7334EB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A641F-BA86-4173-88C6-8079B21A7DFC}" type="datetimeFigureOut">
              <a:rPr lang="ru-RU" smtClean="0"/>
              <a:pPr/>
              <a:t>30.09.2022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5FB7F8F-75DF-49B2-B744-FEA40CC0B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4010287-89A3-4933-A028-FFF74FD5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C145E-2D9F-4703-A7F6-778273F0BC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37735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AACEAF8-6486-415E-9F55-9130B5618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479E9A3-D6A4-410D-9734-6F8F438040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9249123-F889-49CD-A0B0-56DE44615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A641F-BA86-4173-88C6-8079B21A7DFC}" type="datetimeFigureOut">
              <a:rPr lang="ru-RU" smtClean="0"/>
              <a:pPr/>
              <a:t>30.09.2022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718FA4F-6329-406A-83AF-D04161DD7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6D0EB62-E36A-475C-AF20-598020A3C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C145E-2D9F-4703-A7F6-778273F0BC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15027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F200228-4C35-4837-B529-4F2DCFDF50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0D25F385-4F0E-4B9E-BB87-E711B364A9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4BC0AFA-D8D8-4B5F-99FA-1178E67E5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A641F-BA86-4173-88C6-8079B21A7DFC}" type="datetimeFigureOut">
              <a:rPr lang="ru-RU" smtClean="0"/>
              <a:pPr/>
              <a:t>30.09.2022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91BA231-2302-4929-AAA7-79F20DDBD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111F8FD-3A6E-4192-B3C6-8F2BD1E2D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C145E-2D9F-4703-A7F6-778273F0BC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68239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175912A-3164-4849-92D9-50CD49269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8BFDA66-9027-44DA-8CF8-EDABBA6FFC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4DF1BC02-0F82-4BF2-BCC4-24C3F12B8B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68478292-51E6-4125-93D0-9C44D6374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A641F-BA86-4173-88C6-8079B21A7DFC}" type="datetimeFigureOut">
              <a:rPr lang="ru-RU" smtClean="0"/>
              <a:pPr/>
              <a:t>30.09.2022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41F29834-A754-4758-A3C8-7FA68810E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25F079B-A2EC-401B-9CEA-3135BD70A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C145E-2D9F-4703-A7F6-778273F0BC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94507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BA01402-A1F0-422A-849E-5F965973B1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F85E174D-20F1-41C0-9EBA-10332B6EF5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BDC64B6A-0D23-47B1-918B-38A0D2CE25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0B4149D9-3405-4AF3-898F-4734ABDAAC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57C4BF3E-BEDB-46A8-B962-995FA6FE37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5D116AA9-61C5-4A0B-8417-B004EB6ED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A641F-BA86-4173-88C6-8079B21A7DFC}" type="datetimeFigureOut">
              <a:rPr lang="ru-RU" smtClean="0"/>
              <a:pPr/>
              <a:t>30.09.2022</a:t>
            </a:fld>
            <a:endParaRPr lang="ru-RU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3C16B43E-031E-4018-A532-25B7D9056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AC7D6348-14BF-445A-B702-DE740ECD2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C145E-2D9F-4703-A7F6-778273F0BC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6762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950E0D1-6445-4DD5-B2B6-A763A59B3E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5FA77FED-0570-4347-8048-DE23D20B8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A641F-BA86-4173-88C6-8079B21A7DFC}" type="datetimeFigureOut">
              <a:rPr lang="ru-RU" smtClean="0"/>
              <a:pPr/>
              <a:t>30.09.2022</a:t>
            </a:fld>
            <a:endParaRPr lang="ru-RU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8F0C722B-C7CF-42AF-B59C-E69566293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E8BFB3B2-1359-4564-8712-71D7C3247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C145E-2D9F-4703-A7F6-778273F0BC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76338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D0017B19-AAE2-4F2E-99E4-FCC43D9A1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A641F-BA86-4173-88C6-8079B21A7DFC}" type="datetimeFigureOut">
              <a:rPr lang="ru-RU" smtClean="0"/>
              <a:pPr/>
              <a:t>30.09.2022</a:t>
            </a:fld>
            <a:endParaRPr lang="ru-RU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76FBD1FF-2BF0-4959-891C-A968251DD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A372E706-835D-4E27-A4D8-404E57B4A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C145E-2D9F-4703-A7F6-778273F0BC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55852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0325A09-C30A-4E28-AA08-C6C96A8A4E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0D3BC17-0582-4A62-97A0-58C570E0AA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F065ECA0-17E7-476C-9EB2-56481F108F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C2A31D4D-A9D7-4F21-A8C8-0699F20C6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A641F-BA86-4173-88C6-8079B21A7DFC}" type="datetimeFigureOut">
              <a:rPr lang="ru-RU" smtClean="0"/>
              <a:pPr/>
              <a:t>30.09.2022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BEDCFF55-84E9-4F7E-9C18-F2A5D2485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528CF99C-2263-4F32-A847-4026D11AA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C145E-2D9F-4703-A7F6-778273F0BC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2128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FDFC097-FB18-4E91-844D-20E8FE2B1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7BA5BEB5-BF63-46C9-804A-2B4A36D30E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DD300247-F000-4EE2-B188-480E4F3F75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8987FB8-A56D-44CA-B5A6-0FE20289B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A641F-BA86-4173-88C6-8079B21A7DFC}" type="datetimeFigureOut">
              <a:rPr lang="ru-RU" smtClean="0"/>
              <a:pPr/>
              <a:t>30.09.2022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41E1C525-DB94-4131-B0F7-CFC0D2A0C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222E7BD-7B12-4288-A30C-FE6B5FA46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C145E-2D9F-4703-A7F6-778273F0BC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99281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A9766356-B50F-4C55-8D8D-53815ECD7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C5BC0002-EF71-4C04-9C3F-56B5BE3E36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94B28EF-A0FB-4B2D-BA70-9B457A0EFA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A641F-BA86-4173-88C6-8079B21A7DFC}" type="datetimeFigureOut">
              <a:rPr lang="ru-RU" smtClean="0"/>
              <a:pPr/>
              <a:t>30.09.2022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5FC0914-42AE-4E5F-BC1A-26380664FB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F9A618C-2396-4D7B-9EE6-AFED47AF5D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7C145E-2D9F-4703-A7F6-778273F0BC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39686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2">
            <a:extLst>
              <a:ext uri="{FF2B5EF4-FFF2-40B4-BE49-F238E27FC236}">
                <a16:creationId xmlns="" xmlns:a16="http://schemas.microsoft.com/office/drawing/2014/main" id="{88294908-8B00-4F58-BBBA-20F71A40AA9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Freeform: Shape 34">
            <a:extLst>
              <a:ext uri="{FF2B5EF4-FFF2-40B4-BE49-F238E27FC236}">
                <a16:creationId xmlns="" xmlns:a16="http://schemas.microsoft.com/office/drawing/2014/main" id="{4364C879-1404-4203-8E9D-CC5DE0A621A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7" name="Freeform: Shape 36">
            <a:extLst>
              <a:ext uri="{FF2B5EF4-FFF2-40B4-BE49-F238E27FC236}">
                <a16:creationId xmlns="" xmlns:a16="http://schemas.microsoft.com/office/drawing/2014/main" id="{84617302-4B0D-4351-A6BB-6F0930D943A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="" xmlns:a16="http://schemas.microsoft.com/office/drawing/2014/main" id="{DA2C7802-C2E0-4218-8F89-8DD7CCD2CD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="" xmlns:a16="http://schemas.microsoft.com/office/drawing/2014/main" id="{A6D7111A-21E5-4EE9-8A78-10E5530F011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3" name="Freeform: Shape 42">
            <a:extLst>
              <a:ext uri="{FF2B5EF4-FFF2-40B4-BE49-F238E27FC236}">
                <a16:creationId xmlns="" xmlns:a16="http://schemas.microsoft.com/office/drawing/2014/main" id="{A3969E80-A77B-49FC-9122-D89AFD5EE11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="" xmlns:a16="http://schemas.microsoft.com/office/drawing/2014/main" id="{1849CA57-76BD-4CF2-80BA-D7A46A01B7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7" name="Freeform: Shape 46">
            <a:extLst>
              <a:ext uri="{FF2B5EF4-FFF2-40B4-BE49-F238E27FC236}">
                <a16:creationId xmlns="" xmlns:a16="http://schemas.microsoft.com/office/drawing/2014/main" id="{35E9085E-E730-4768-83D4-6CB7E989715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9" name="Freeform: Shape 48">
            <a:extLst>
              <a:ext uri="{FF2B5EF4-FFF2-40B4-BE49-F238E27FC236}">
                <a16:creationId xmlns="" xmlns:a16="http://schemas.microsoft.com/office/drawing/2014/main" id="{973272FE-A474-4CAE-8CA2-BCC8B476C3F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C7F2BAE9-BFB4-45CD-848C-49A2980B69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0629" y="3153679"/>
            <a:ext cx="7621733" cy="792386"/>
          </a:xfrm>
          <a:noFill/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080808"/>
                </a:solidFill>
              </a:rPr>
              <a:t>MEDIA MANAGEMENT AND MARKETING</a:t>
            </a:r>
            <a:endParaRPr lang="ru-RU" sz="3200" dirty="0">
              <a:solidFill>
                <a:srgbClr val="080808"/>
              </a:solidFill>
            </a:endParaRPr>
          </a:p>
        </p:txBody>
      </p:sp>
      <p:sp>
        <p:nvSpPr>
          <p:cNvPr id="51" name="Freeform: Shape 50">
            <a:extLst>
              <a:ext uri="{FF2B5EF4-FFF2-40B4-BE49-F238E27FC236}">
                <a16:creationId xmlns="" xmlns:a16="http://schemas.microsoft.com/office/drawing/2014/main" id="{E07981EA-05A6-437C-88D7-B377B92B031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="" xmlns:a16="http://schemas.microsoft.com/office/drawing/2014/main" id="{15E3C750-986E-4769-B1AE-49289FBEE75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25747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2">
            <a:extLst>
              <a:ext uri="{FF2B5EF4-FFF2-40B4-BE49-F238E27FC236}">
                <a16:creationId xmlns="" xmlns:a16="http://schemas.microsoft.com/office/drawing/2014/main" id="{88294908-8B00-4F58-BBBA-20F71A40AA9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Freeform: Shape 34">
            <a:extLst>
              <a:ext uri="{FF2B5EF4-FFF2-40B4-BE49-F238E27FC236}">
                <a16:creationId xmlns="" xmlns:a16="http://schemas.microsoft.com/office/drawing/2014/main" id="{4364C879-1404-4203-8E9D-CC5DE0A621A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7" name="Freeform: Shape 36">
            <a:extLst>
              <a:ext uri="{FF2B5EF4-FFF2-40B4-BE49-F238E27FC236}">
                <a16:creationId xmlns="" xmlns:a16="http://schemas.microsoft.com/office/drawing/2014/main" id="{84617302-4B0D-4351-A6BB-6F0930D943A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="" xmlns:a16="http://schemas.microsoft.com/office/drawing/2014/main" id="{DA2C7802-C2E0-4218-8F89-8DD7CCD2CD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="" xmlns:a16="http://schemas.microsoft.com/office/drawing/2014/main" id="{A6D7111A-21E5-4EE9-8A78-10E5530F011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3" name="Freeform: Shape 42">
            <a:extLst>
              <a:ext uri="{FF2B5EF4-FFF2-40B4-BE49-F238E27FC236}">
                <a16:creationId xmlns="" xmlns:a16="http://schemas.microsoft.com/office/drawing/2014/main" id="{A3969E80-A77B-49FC-9122-D89AFD5EE11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="" xmlns:a16="http://schemas.microsoft.com/office/drawing/2014/main" id="{1849CA57-76BD-4CF2-80BA-D7A46A01B7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7" name="Freeform: Shape 46">
            <a:extLst>
              <a:ext uri="{FF2B5EF4-FFF2-40B4-BE49-F238E27FC236}">
                <a16:creationId xmlns="" xmlns:a16="http://schemas.microsoft.com/office/drawing/2014/main" id="{35E9085E-E730-4768-83D4-6CB7E989715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9" name="Freeform: Shape 48">
            <a:extLst>
              <a:ext uri="{FF2B5EF4-FFF2-40B4-BE49-F238E27FC236}">
                <a16:creationId xmlns="" xmlns:a16="http://schemas.microsoft.com/office/drawing/2014/main" id="{973272FE-A474-4CAE-8CA2-BCC8B476C3F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C7F2BAE9-BFB4-45CD-848C-49A2980B69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44496" y="2510212"/>
            <a:ext cx="7621733" cy="792386"/>
          </a:xfrm>
          <a:noFill/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080808"/>
                </a:solidFill>
              </a:rPr>
              <a:t>Strategic Planning </a:t>
            </a:r>
            <a:endParaRPr lang="en-US" sz="4000" b="1" dirty="0" smtClean="0">
              <a:solidFill>
                <a:srgbClr val="080808"/>
              </a:solidFill>
            </a:endParaRPr>
          </a:p>
          <a:p>
            <a:r>
              <a:rPr lang="en-US" sz="4000" b="1" dirty="0" smtClean="0">
                <a:solidFill>
                  <a:srgbClr val="080808"/>
                </a:solidFill>
              </a:rPr>
              <a:t>&amp;</a:t>
            </a:r>
          </a:p>
          <a:p>
            <a:r>
              <a:rPr lang="en-US" sz="4000" b="1" dirty="0" smtClean="0">
                <a:solidFill>
                  <a:srgbClr val="080808"/>
                </a:solidFill>
              </a:rPr>
              <a:t> </a:t>
            </a:r>
            <a:r>
              <a:rPr lang="en-US" sz="4000" b="1" dirty="0" smtClean="0">
                <a:solidFill>
                  <a:srgbClr val="080808"/>
                </a:solidFill>
              </a:rPr>
              <a:t>Market Analysis</a:t>
            </a:r>
            <a:endParaRPr lang="ru-RU" sz="4000" b="1" dirty="0">
              <a:solidFill>
                <a:srgbClr val="080808"/>
              </a:solidFill>
            </a:endParaRPr>
          </a:p>
        </p:txBody>
      </p:sp>
      <p:sp>
        <p:nvSpPr>
          <p:cNvPr id="51" name="Freeform: Shape 50">
            <a:extLst>
              <a:ext uri="{FF2B5EF4-FFF2-40B4-BE49-F238E27FC236}">
                <a16:creationId xmlns="" xmlns:a16="http://schemas.microsoft.com/office/drawing/2014/main" id="{E07981EA-05A6-437C-88D7-B377B92B031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="" xmlns:a16="http://schemas.microsoft.com/office/drawing/2014/main" id="{15E3C750-986E-4769-B1AE-49289FBEE75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25747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2E80C965-DB6D-4F81-9E9E-B027384D0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>
            <a:extLst>
              <a:ext uri="{FF2B5EF4-FFF2-40B4-BE49-F238E27FC236}">
                <a16:creationId xmlns="" xmlns:a16="http://schemas.microsoft.com/office/drawing/2014/main" id="{A580F890-B085-4E95-96AA-55AEBEC5C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=""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1E547BA6-BAE0-43BB-A7CA-60F69CE252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3074" name="Picture 2" descr="the strategic plan process 3.0 Artificial intelligence redefines the... |  Download Scientific Diagra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78982" y="421167"/>
            <a:ext cx="9354184" cy="608572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4236731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2E80C965-DB6D-4F81-9E9E-B027384D0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>
            <a:extLst>
              <a:ext uri="{FF2B5EF4-FFF2-40B4-BE49-F238E27FC236}">
                <a16:creationId xmlns="" xmlns:a16="http://schemas.microsoft.com/office/drawing/2014/main" id="{A580F890-B085-4E95-96AA-55AEBEC5C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=""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1E547BA6-BAE0-43BB-A7CA-60F69CE252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098" name="Picture 2" descr="Strategic Planning: The Ultimate Guide To Preparing, Creating, &amp; Deploying  Your Strateg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79870" y="0"/>
            <a:ext cx="8640083" cy="6783536"/>
          </a:xfrm>
          <a:prstGeom prst="rect">
            <a:avLst/>
          </a:prstGeom>
          <a:noFill/>
        </p:spPr>
      </p:pic>
      <p:sp>
        <p:nvSpPr>
          <p:cNvPr id="17" name="Isosceles Triangle 13">
            <a:extLst>
              <a:ext uri="{FF2B5EF4-FFF2-40B4-BE49-F238E27FC236}">
                <a16:creationId xmlns=""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5400000">
            <a:off x="-349360" y="52556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Isosceles Triangle 11">
            <a:extLst>
              <a:ext uri="{FF2B5EF4-FFF2-40B4-BE49-F238E27FC236}">
                <a16:creationId xmlns="" xmlns:a16="http://schemas.microsoft.com/office/drawing/2014/main" id="{A580F890-B085-4E95-96AA-55AEBEC5C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6200000">
            <a:off x="10441468" y="14954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759692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598B756F-3845-4F58-9A88-08DBBFB47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Strategic </a:t>
            </a:r>
            <a:r>
              <a:rPr lang="en-US" sz="3600" b="1" dirty="0" smtClean="0"/>
              <a:t>planning</a:t>
            </a:r>
            <a:endParaRPr lang="ru-RU" sz="36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46610F7-6053-47A3-9DFD-52046DC089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694" y="1744132"/>
            <a:ext cx="10905066" cy="353906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The strategic planning process requires considerable thought and planning on the part of a company’s upper-level management. Before settling on a plan of action and then determining how to strategically implement it, executives may consider many possible options. In the end, a company’s management will, hopefully, settle on a strategy that is most likely to produce positive results (usually defined as improving the company’s bottom line) and that can be executed in a cost-efficient manner with a high likelihood of success, while avoiding undue financial risk.</a:t>
            </a:r>
            <a:endParaRPr lang="ru-RU" dirty="0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2E80C965-DB6D-4F81-9E9E-B027384D0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>
            <a:extLst>
              <a:ext uri="{FF2B5EF4-FFF2-40B4-BE49-F238E27FC236}">
                <a16:creationId xmlns="" xmlns:a16="http://schemas.microsoft.com/office/drawing/2014/main" id="{A580F890-B085-4E95-96AA-55AEBEC5C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=""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1E547BA6-BAE0-43BB-A7CA-60F69CE252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264912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598B756F-3845-4F58-9A88-08DBBFB47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Strategic </a:t>
            </a:r>
            <a:r>
              <a:rPr lang="en-US" sz="3600" b="1" dirty="0" smtClean="0"/>
              <a:t>planning</a:t>
            </a:r>
            <a:endParaRPr lang="ru-RU" sz="36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46610F7-6053-47A3-9DFD-52046DC089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694" y="1744132"/>
            <a:ext cx="10905066" cy="35390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 development and execution of strategic planning are typically viewed as consisting of being performed in three critical steps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b="1" dirty="0" smtClean="0"/>
              <a:t>1. Strategy Formulation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2. Strategy Implementation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3. Strategy Evaluation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2E80C965-DB6D-4F81-9E9E-B027384D0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>
            <a:extLst>
              <a:ext uri="{FF2B5EF4-FFF2-40B4-BE49-F238E27FC236}">
                <a16:creationId xmlns="" xmlns:a16="http://schemas.microsoft.com/office/drawing/2014/main" id="{A580F890-B085-4E95-96AA-55AEBEC5C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=""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1E547BA6-BAE0-43BB-A7CA-60F69CE252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264912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598B756F-3845-4F58-9A88-08DBBFB47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Strategic </a:t>
            </a:r>
            <a:r>
              <a:rPr lang="en-US" sz="3600" b="1" dirty="0" smtClean="0"/>
              <a:t>planning</a:t>
            </a:r>
            <a:endParaRPr lang="ru-RU" sz="3600" b="1" dirty="0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2E80C965-DB6D-4F81-9E9E-B027384D0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>
            <a:extLst>
              <a:ext uri="{FF2B5EF4-FFF2-40B4-BE49-F238E27FC236}">
                <a16:creationId xmlns="" xmlns:a16="http://schemas.microsoft.com/office/drawing/2014/main" id="{A580F890-B085-4E95-96AA-55AEBEC5C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=""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1E547BA6-BAE0-43BB-A7CA-60F69CE252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9458" name="Picture 2" descr="SWOT Analysis: What Is it and How To Use it (with Examples) • Asan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63781" y="550792"/>
            <a:ext cx="5211188" cy="600689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5264912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1520</TotalTime>
  <Words>144</Words>
  <Application>Microsoft Office PowerPoint</Application>
  <PresentationFormat>Произвольный</PresentationFormat>
  <Paragraphs>14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Office Theme</vt:lpstr>
      <vt:lpstr>Слайд 1</vt:lpstr>
      <vt:lpstr>Слайд 2</vt:lpstr>
      <vt:lpstr>Слайд 3</vt:lpstr>
      <vt:lpstr>Слайд 4</vt:lpstr>
      <vt:lpstr>Strategic planning</vt:lpstr>
      <vt:lpstr>Strategic planning</vt:lpstr>
      <vt:lpstr>Strategic planning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Azel Zhanibek</dc:creator>
  <cp:lastModifiedBy>Azel Zhanibek</cp:lastModifiedBy>
  <cp:revision>15</cp:revision>
  <dcterms:created xsi:type="dcterms:W3CDTF">2020-09-16T03:50:13Z</dcterms:created>
  <dcterms:modified xsi:type="dcterms:W3CDTF">2022-09-30T06:01:23Z</dcterms:modified>
</cp:coreProperties>
</file>